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4B89D0"/>
    <a:srgbClr val="00FF00"/>
    <a:srgbClr val="800080"/>
    <a:srgbClr val="0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84" y="5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5EAA-00AB-704F-9129-DD80CE4E9A9C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71A95-5557-174F-91E6-8AC7296EAA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1A95-5557-174F-91E6-8AC7296EAA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71A95-5557-174F-91E6-8AC7296EAA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92FB-4B36-EC47-B61A-C43F3AE20943}" type="datetimeFigureOut">
              <a:rPr lang="en-US" smtClean="0"/>
              <a:pPr/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892F-3DC7-D74D-B85A-075036A1E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 descr="HJb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133" y="3743326"/>
            <a:ext cx="4077067" cy="3057800"/>
          </a:xfrm>
          <a:prstGeom prst="rect">
            <a:avLst/>
          </a:prstGeom>
        </p:spPr>
      </p:pic>
      <p:pic>
        <p:nvPicPr>
          <p:cNvPr id="40" name="Picture 39" descr="spec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81878" y="2178764"/>
            <a:ext cx="5272979" cy="41284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81878" y="241300"/>
            <a:ext cx="9425877" cy="53548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The growth of Brightest Cluster Galaxies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>through mergers.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801" y="1193799"/>
            <a:ext cx="86613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D.N. Viljoen   D. </a:t>
            </a:r>
            <a:r>
              <a:rPr lang="en-US" sz="2200" dirty="0" err="1" smtClean="0"/>
              <a:t>Gilbank</a:t>
            </a:r>
            <a:r>
              <a:rPr lang="en-US" sz="2200" dirty="0" smtClean="0"/>
              <a:t>   S.I. </a:t>
            </a:r>
            <a:r>
              <a:rPr lang="en-US" sz="2200" dirty="0" err="1" smtClean="0"/>
              <a:t>Loubser</a:t>
            </a:r>
            <a:endParaRPr lang="en-US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5422900" y="4013914"/>
            <a:ext cx="3086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∆V = 2.0 ± 37.0 km/</a:t>
            </a:r>
            <a:r>
              <a:rPr lang="en-US" sz="2200" dirty="0" err="1" smtClean="0"/>
              <a:t>s</a:t>
            </a:r>
            <a:endParaRPr lang="en-US" sz="2200" dirty="0"/>
          </a:p>
        </p:txBody>
      </p:sp>
      <p:pic>
        <p:nvPicPr>
          <p:cNvPr id="10" name="Picture 9" descr="Screen shot 2013-05-13 at 3.17.01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394128"/>
            <a:ext cx="1956568" cy="161978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0201" y="1624686"/>
            <a:ext cx="8661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800080"/>
                </a:solidFill>
              </a:rPr>
              <a:t>Using the RSS </a:t>
            </a:r>
            <a:r>
              <a:rPr lang="en-US" sz="2200" dirty="0" err="1" smtClean="0">
                <a:solidFill>
                  <a:srgbClr val="800080"/>
                </a:solidFill>
              </a:rPr>
              <a:t>longslit</a:t>
            </a:r>
            <a:r>
              <a:rPr lang="en-US" sz="2200" dirty="0" smtClean="0">
                <a:solidFill>
                  <a:srgbClr val="800080"/>
                </a:solidFill>
              </a:rPr>
              <a:t> (with PG 1300 grating) to determine accurate relative velocity differences between merging candidates.</a:t>
            </a:r>
            <a:endParaRPr lang="en-US" sz="2200" dirty="0">
              <a:solidFill>
                <a:srgbClr val="80008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20340000">
            <a:off x="948492" y="2680605"/>
            <a:ext cx="82995" cy="914400"/>
          </a:xfrm>
          <a:prstGeom prst="rect">
            <a:avLst/>
          </a:prstGeom>
          <a:noFill/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rot="16200000" flipV="1">
            <a:off x="285754" y="4070351"/>
            <a:ext cx="1358898" cy="25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952502" y="2921001"/>
            <a:ext cx="1689098" cy="822327"/>
          </a:xfrm>
          <a:prstGeom prst="straightConnector1">
            <a:avLst/>
          </a:prstGeom>
          <a:ln>
            <a:solidFill>
              <a:srgbClr val="009E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41600" y="2696100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SALT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683000" y="4260135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SDSS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365499" y="3065432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z</a:t>
            </a:r>
            <a:r>
              <a:rPr lang="en-US" dirty="0" smtClean="0"/>
              <a:t> ~ 0.08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80000" y="2810069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Verification of the technique on nearby SDSS merger.</a:t>
            </a:r>
            <a:endParaRPr lang="en-US" sz="2200" dirty="0"/>
          </a:p>
        </p:txBody>
      </p:sp>
      <p:sp>
        <p:nvSpPr>
          <p:cNvPr id="31" name="Rectangle 30"/>
          <p:cNvSpPr/>
          <p:nvPr/>
        </p:nvSpPr>
        <p:spPr>
          <a:xfrm>
            <a:off x="596901" y="4965700"/>
            <a:ext cx="381002" cy="469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77903" y="5435600"/>
            <a:ext cx="4254497" cy="1092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952501" y="4013916"/>
            <a:ext cx="4279899" cy="951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52400" y="4572000"/>
            <a:ext cx="8813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>
              <a:buFontTx/>
              <a:buChar char="-"/>
            </a:pPr>
            <a:r>
              <a:rPr lang="en-US" sz="2400" dirty="0" smtClean="0"/>
              <a:t> Pilot project of 10 galaxies awarded time.</a:t>
            </a:r>
          </a:p>
          <a:p>
            <a:pPr>
              <a:buFontTx/>
              <a:buChar char="-"/>
            </a:pPr>
            <a:r>
              <a:rPr lang="en-US" sz="2400" dirty="0" smtClean="0"/>
              <a:t> 4 galaxies observed.</a:t>
            </a:r>
          </a:p>
          <a:p>
            <a:r>
              <a:rPr lang="en-US" sz="2400" dirty="0" smtClean="0"/>
              <a:t>- 3 not useable due to poor slit alignment and SALTICAM problems.</a:t>
            </a:r>
          </a:p>
        </p:txBody>
      </p:sp>
      <p:pic>
        <p:nvPicPr>
          <p:cNvPr id="5" name="Picture 4" descr="Screen shot 2013-05-17 at 9.26.5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352933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2400" y="3259667"/>
            <a:ext cx="88137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S/N in RSS observations is factor of ~2 lower than predicted by </a:t>
            </a:r>
          </a:p>
          <a:p>
            <a:r>
              <a:rPr lang="en-US" sz="2400" dirty="0" smtClean="0"/>
              <a:t>RSS simulator (using v3.91).</a:t>
            </a:r>
          </a:p>
          <a:p>
            <a:pPr>
              <a:buFontTx/>
              <a:buChar char="-"/>
            </a:pPr>
            <a:r>
              <a:rPr lang="en-US" sz="2400" dirty="0" smtClean="0"/>
              <a:t> 15 min exposure on RSS is approx. equivalent to a 45 min SDSS exposure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131</Words>
  <Application>Microsoft Macintosh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growth of Brightest Cluster Galaxies through mergers.</vt:lpstr>
      <vt:lpstr>Slide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1066</dc:title>
  <dc:creator>Daniel Viljoen</dc:creator>
  <cp:lastModifiedBy>Daniel Viljoen</cp:lastModifiedBy>
  <cp:revision>96</cp:revision>
  <dcterms:created xsi:type="dcterms:W3CDTF">2013-05-17T07:56:06Z</dcterms:created>
  <dcterms:modified xsi:type="dcterms:W3CDTF">2013-05-17T10:35:39Z</dcterms:modified>
</cp:coreProperties>
</file>