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0077450" cy="7562850"/>
  <p:notesSz cx="7556500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18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587500" y="1006475"/>
            <a:ext cx="4594225" cy="3444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1945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86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969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3072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3174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048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150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253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355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4578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5602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662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562100" y="1006475"/>
            <a:ext cx="4595813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2765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3" y="627063"/>
            <a:ext cx="2151062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300788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93BD75-9D10-457E-B816-9453D2716AF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4F1F5C-CEA4-4267-8927-94B4B2507C0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090E02-EEFD-40AB-8122-65960A40EB0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84400"/>
            <a:ext cx="4457700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84400"/>
            <a:ext cx="4457700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9757C8-0363-43B0-8B1E-FB82FF37C7C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3F0F4-6F66-4D94-8C64-775A8C43200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A304F82-AF37-499B-84B0-B6B4BC613CC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D87FAB-E411-459D-8F3F-A4AB2021ECC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97AF27-F767-4E35-BD90-539E7B5F7FE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55FFE93-E463-4872-9EE0-46F49EB1E90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C43895-20D7-4E05-8832-8504174B2B9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419100"/>
            <a:ext cx="2266950" cy="6149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419100"/>
            <a:ext cx="6648450" cy="6149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CBDBBA-B2DB-49EF-A0F4-62752F3E68AA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931988"/>
            <a:ext cx="4373563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931988"/>
            <a:ext cx="4373562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Footer Placeholder 6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973138"/>
            <a:ext cx="2224087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973138"/>
            <a:ext cx="6523038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19, 2013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6150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2101850"/>
            <a:ext cx="422433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59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100" y="2101850"/>
            <a:ext cx="422592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1375" y="627063"/>
            <a:ext cx="2149475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92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88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88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4038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6788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6788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6788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Microsoft_Office_Word_97_-_2003_Document1.doc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077450" cy="756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4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4250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Times New Roman" pitchFamily="16" charset="0"/>
          <a:ea typeface="msmincho" charset="0"/>
          <a:cs typeface="msmincho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Times New Roman" pitchFamily="16" charset="0"/>
          <a:ea typeface="msmincho" charset="0"/>
          <a:cs typeface="msmincho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Times New Roman" pitchFamily="16" charset="0"/>
          <a:ea typeface="msmincho" charset="0"/>
          <a:cs typeface="msmincho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Times New Roman" pitchFamily="16" charset="0"/>
          <a:ea typeface="msmincho" charset="0"/>
          <a:cs typeface="msmincho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Times New Roman" pitchFamily="16" charset="0"/>
          <a:ea typeface="msmincho" charset="0"/>
          <a:cs typeface="msmincho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Times New Roman" pitchFamily="16" charset="0"/>
          <a:ea typeface="msmincho" charset="0"/>
          <a:cs typeface="msmincho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Times New Roman" pitchFamily="16" charset="0"/>
          <a:ea typeface="msmincho" charset="0"/>
          <a:cs typeface="msmincho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800000"/>
          </a:solidFill>
          <a:latin typeface="Times New Roman" pitchFamily="16" charset="0"/>
          <a:ea typeface="msmincho" charset="0"/>
          <a:cs typeface="msmincho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19100"/>
            <a:ext cx="9067800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84400"/>
            <a:ext cx="9067800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88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4988"/>
            <a:ext cx="23495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mincho" charset="0"/>
                <a:cs typeface="msmincho" charset="0"/>
              </a:defRPr>
            </a:lvl1pPr>
          </a:lstStyle>
          <a:p>
            <a:endParaRPr lang="fr-F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1700" y="6884988"/>
            <a:ext cx="3189288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mincho" charset="0"/>
                <a:cs typeface="msmincho" charset="0"/>
              </a:defRPr>
            </a:lvl1pPr>
          </a:lstStyle>
          <a:p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1538" y="6884988"/>
            <a:ext cx="234950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mincho" charset="0"/>
                <a:cs typeface="msmincho" charset="0"/>
              </a:defRPr>
            </a:lvl1pPr>
          </a:lstStyle>
          <a:p>
            <a:fld id="{97DEBF83-E235-45A7-A489-CDC41456893C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gothic" charset="0"/>
          <a:cs typeface="msgothic" charset="0"/>
        </a:defRPr>
      </a:lvl2pPr>
      <a:lvl3pPr marL="11430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gothic" charset="0"/>
          <a:cs typeface="msgothic" charset="0"/>
        </a:defRPr>
      </a:lvl3pPr>
      <a:lvl4pPr marL="16002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gothic" charset="0"/>
          <a:cs typeface="msgothic" charset="0"/>
        </a:defRPr>
      </a:lvl4pPr>
      <a:lvl5pPr marL="20574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gothic" charset="0"/>
          <a:cs typeface="msgothic" charset="0"/>
        </a:defRPr>
      </a:lvl5pPr>
      <a:lvl6pPr marL="25146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gothic" charset="0"/>
          <a:cs typeface="msgothic" charset="0"/>
        </a:defRPr>
      </a:lvl6pPr>
      <a:lvl7pPr marL="29718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gothic" charset="0"/>
          <a:cs typeface="msgothic" charset="0"/>
        </a:defRPr>
      </a:lvl7pPr>
      <a:lvl8pPr marL="34290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gothic" charset="0"/>
          <a:cs typeface="msgothic" charset="0"/>
        </a:defRPr>
      </a:lvl8pPr>
      <a:lvl9pPr marL="3886200" indent="-228600" algn="ctr" defTabSz="449263" rtl="0" fontAlgn="base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300">
          <a:solidFill>
            <a:srgbClr val="E5FFFF"/>
          </a:solidFill>
          <a:effectLst>
            <a:outerShdw blurRad="38100" dist="38100" dir="2700000" algn="tl">
              <a:srgbClr val="C0C0C0"/>
            </a:outerShdw>
          </a:effectLst>
          <a:latin typeface="Tahoma" pitchFamily="32" charset="0"/>
          <a:ea typeface="msgothic" charset="0"/>
          <a:cs typeface="msgothic" charset="0"/>
        </a:defRPr>
      </a:lvl9pPr>
    </p:titleStyle>
    <p:bodyStyle>
      <a:lvl1pPr marL="342900" indent="-342900" algn="l" defTabSz="449263" rtl="0" fontAlgn="base">
        <a:lnSpc>
          <a:spcPct val="98000"/>
        </a:lnSpc>
        <a:spcBef>
          <a:spcPts val="8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5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8000"/>
        </a:lnSpc>
        <a:spcBef>
          <a:spcPts val="7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1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8000"/>
        </a:lnSpc>
        <a:spcBef>
          <a:spcPts val="66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8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8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8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8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8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8000"/>
        </a:lnSpc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618FF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46263" y="973138"/>
            <a:ext cx="7135812" cy="82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931988"/>
            <a:ext cx="8899525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403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11300" y="168275"/>
            <a:ext cx="3862388" cy="503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360" tIns="84600" rIns="90360" bIns="44280" anchor="b"/>
          <a:lstStyle/>
          <a:p>
            <a:pPr>
              <a:lnSpc>
                <a:spcPct val="84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000" b="1">
                <a:solidFill>
                  <a:srgbClr val="063DE8"/>
                </a:solidFill>
                <a:latin typeface="Arial" charset="0"/>
                <a:ea typeface="msmincho" charset="0"/>
                <a:cs typeface="msmincho" charset="0"/>
              </a:rPr>
              <a:t>SALT Instruments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03238" y="1931988"/>
            <a:ext cx="9069387" cy="5126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1595438" y="671513"/>
            <a:ext cx="2435225" cy="1587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937125" y="1462088"/>
            <a:ext cx="203200" cy="10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ZA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0" y="168275"/>
          <a:ext cx="1595438" cy="1104900"/>
        </p:xfrm>
        <a:graphic>
          <a:graphicData uri="http://schemas.openxmlformats.org/presentationml/2006/ole">
            <p:oleObj spid="_x0000_s3079" r:id="rId14" imgW="4941000" imgH="3420000" progId="">
              <p:embed/>
            </p:oleObj>
          </a:graphicData>
        </a:graphic>
      </p:graphicFrame>
      <p:sp>
        <p:nvSpPr>
          <p:cNvPr id="3080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2770188" y="7142163"/>
            <a:ext cx="369252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baseline="30000">
                <a:solidFill>
                  <a:srgbClr val="000000"/>
                </a:solidFill>
                <a:latin typeface="+mn-lt"/>
                <a:ea typeface="msmincho" charset="0"/>
                <a:cs typeface="msmincho" charset="0"/>
              </a:defRPr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252413" y="7142163"/>
            <a:ext cx="2098675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 baseline="30000">
                <a:solidFill>
                  <a:srgbClr val="000000"/>
                </a:solidFill>
                <a:latin typeface="+mn-lt"/>
                <a:ea typeface="msmincho" charset="0"/>
                <a:cs typeface="msmincho" charset="0"/>
              </a:defRPr>
            </a:lvl1pPr>
          </a:lstStyle>
          <a:p>
            <a:r>
              <a:rPr lang="en-US"/>
              <a:t>May 19,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ctr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0" fontAlgn="base" hangingPunct="0">
        <a:lnSpc>
          <a:spcPct val="8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84000"/>
        </a:lnSpc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8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lnSpc>
          <a:spcPct val="84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lnSpc>
          <a:spcPct val="8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 b="1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lnSpc>
          <a:spcPct val="8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 b="1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lnSpc>
          <a:spcPct val="8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 b="1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lnSpc>
          <a:spcPct val="8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 b="1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lnSpc>
          <a:spcPct val="8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 b="1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lnSpc>
          <a:spcPct val="84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200" b="1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88" y="0"/>
            <a:ext cx="10077451" cy="7561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601075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601075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Search for new Luminous Blue Variables (1) </a:t>
            </a:r>
            <a:br>
              <a:rPr lang="en-US" sz="3600"/>
            </a:br>
            <a:r>
              <a:rPr lang="en-US" sz="2600"/>
              <a:t>(Kniazev: </a:t>
            </a:r>
            <a:r>
              <a:rPr lang="en-US" sz="2600">
                <a:solidFill>
                  <a:srgbClr val="280099"/>
                </a:solidFill>
              </a:rPr>
              <a:t>2011-3-RSA_OTH-002 + 2013-1-RSA_OTH-014</a:t>
            </a:r>
            <a:r>
              <a:rPr lang="en-US" sz="2600"/>
              <a:t>)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35000" y="2101850"/>
            <a:ext cx="8724900" cy="504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u="sng">
              <a:solidFill>
                <a:srgbClr val="00AE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FF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828800" y="6978650"/>
            <a:ext cx="6234113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Vasilii Gvaramadze (SAI MSU) &amp; Alexei Kniazev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75" y="1568450"/>
            <a:ext cx="8569325" cy="5289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The PNe in the area of CMa dwarf galaxy (5)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143000"/>
            <a:ext cx="6629400" cy="560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76325" y="6692900"/>
            <a:ext cx="8556625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The comparison of velocities taken from SALT data (grating GR900)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and from other sources. SALT data show very nice accuracy.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4063" y="195263"/>
            <a:ext cx="8605837" cy="13779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 The Eridanus void galaxies: census and evolutionary status (1)</a:t>
            </a:r>
            <a:br>
              <a:rPr lang="en-US" sz="3600"/>
            </a:br>
            <a:r>
              <a:rPr lang="en-US" sz="2600"/>
              <a:t>(Kniazev: </a:t>
            </a:r>
            <a:r>
              <a:rPr lang="en-US" sz="2600">
                <a:solidFill>
                  <a:srgbClr val="4700B8"/>
                </a:solidFill>
              </a:rPr>
              <a:t>2012-1-RSA-001+2012-2-RSA_OTH-004</a:t>
            </a:r>
            <a:r>
              <a:rPr lang="en-US" sz="2600"/>
              <a:t>)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5000" y="2101850"/>
            <a:ext cx="8724900" cy="504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u="sng">
              <a:solidFill>
                <a:srgbClr val="00AE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FF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93726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31800" indent="-323850">
              <a:lnSpc>
                <a:spcPct val="90000"/>
              </a:lnSpc>
              <a:spcBef>
                <a:spcPts val="8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Role of denser galaxy density is relatively clear,</a:t>
            </a:r>
          </a:p>
          <a:p>
            <a:pPr marL="431800" indent="-323850">
              <a:lnSpc>
                <a:spcPct val="90000"/>
              </a:lnSpc>
              <a:spcBef>
                <a:spcPts val="800"/>
              </a:spcBef>
              <a:buClrTx/>
              <a:buSzPct val="6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   but for very low density regions (voids) the effect of environment is poorly known.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  <a:p>
            <a:pPr marL="431800" indent="-323850">
              <a:lnSpc>
                <a:spcPct val="90000"/>
              </a:lnSpc>
              <a:spcBef>
                <a:spcPts val="8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Voids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are delineated by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luminous 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(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L &gt; L*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)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 massive objects, are populated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by dwarfs and devoid of luminous objects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.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 Void properties can vary.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 </a:t>
            </a:r>
          </a:p>
          <a:p>
            <a:pPr marL="431800" indent="-323850">
              <a:lnSpc>
                <a:spcPct val="90000"/>
              </a:lnSpc>
              <a:spcBef>
                <a:spcPts val="800"/>
              </a:spcBef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Not only 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galaxy interactions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occur in voids much less frequently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, 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but 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also DM halo and galaxy formation from density perturbations can be somewhat retarded due to the lower  void</a:t>
            </a:r>
            <a:r>
              <a:rPr lang="ru-RU" sz="28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n-US" sz="2800">
                <a:solidFill>
                  <a:srgbClr val="000000"/>
                </a:solidFill>
                <a:ea typeface="msmincho" charset="0"/>
                <a:cs typeface="msmincho" charset="0"/>
              </a:rPr>
              <a:t>mean gravitational potential.  </a:t>
            </a:r>
            <a:r>
              <a:rPr lang="ru-RU" sz="32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The Eridanus void galaxies: census and evolutionary status (2)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52550" y="6629400"/>
            <a:ext cx="7485063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Six galaxies in the Eridanus void out of 7 observed in 2012-1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And 2012-2 show [O III] 4363 line.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7315200" cy="5075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The Eridanus void galaxies: census and evolutionary status (3)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35000" y="2101850"/>
            <a:ext cx="8724900" cy="504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u="sng">
              <a:solidFill>
                <a:srgbClr val="00AE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FF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812925"/>
            <a:ext cx="5715000" cy="4587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1371600"/>
            <a:ext cx="4114800" cy="597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8138" indent="-3381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80"/>
                </a:solidFill>
                <a:ea typeface="msmincho" charset="0"/>
                <a:cs typeface="msmincho" charset="0"/>
              </a:rPr>
              <a:t>The basic relation “O/H vs M_B”  as derived on the Local Volume groups and field dwarfs (van Zee &amp; Haynes 2006, the upper dashed line) and  O/H, observed in void dwarfs</a:t>
            </a:r>
          </a:p>
          <a:p>
            <a:pPr marL="338138" indent="-3381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80"/>
                </a:solidFill>
                <a:ea typeface="msmincho" charset="0"/>
                <a:cs typeface="msmincho" charset="0"/>
              </a:rPr>
              <a:t> The line shifted by 1 mag (or ~0.15 dex on O/H) better accounts for possible systematic lower O/H in the void </a:t>
            </a:r>
          </a:p>
          <a:p>
            <a:pPr marL="338138" indent="-338138">
              <a:lnSpc>
                <a:spcPct val="90000"/>
              </a:lnSpc>
              <a:spcBef>
                <a:spcPts val="6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80"/>
                </a:solidFill>
                <a:ea typeface="msmincho" charset="0"/>
                <a:cs typeface="msmincho" charset="0"/>
              </a:rPr>
              <a:t> Black points are our data from Pustilnik, Teplyakova &amp; Kniazev (2011) for galaxies from Lynx-Cancer void. Red points are our data from SALT and SDSS for the Eridanus void galaxies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206875"/>
            <a:ext cx="4737100" cy="338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Search for new Luminous Blue Variables (2)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35000" y="2101850"/>
            <a:ext cx="8724900" cy="504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u="sng">
              <a:solidFill>
                <a:srgbClr val="00AE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FF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11288"/>
            <a:ext cx="5340350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35463"/>
            <a:ext cx="5340350" cy="321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0350" y="1411288"/>
            <a:ext cx="4735513" cy="3024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96900" y="1035050"/>
            <a:ext cx="87757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Altogether  35 different candidates were observed with different quality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Search for new Luminous Blue Variables (3)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35000" y="2101850"/>
            <a:ext cx="8724900" cy="504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u="sng">
              <a:solidFill>
                <a:srgbClr val="00AE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FF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16113"/>
            <a:ext cx="7772400" cy="471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14600" y="1546225"/>
            <a:ext cx="5389563" cy="282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sz="2000">
                <a:solidFill>
                  <a:srgbClr val="000000"/>
                </a:solidFill>
                <a:ea typeface="msmincho" charset="0"/>
                <a:cs typeface="msmincho" charset="0"/>
              </a:rPr>
              <a:t>Gvaramadze, Kniazev et al. 2012,MNRAS,421,3325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43000" y="6629400"/>
            <a:ext cx="8664575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5876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>
                <a:solidFill>
                  <a:srgbClr val="000000"/>
                </a:solidFill>
                <a:ea typeface="msmincho" charset="0"/>
                <a:cs typeface="msmincho" charset="0"/>
              </a:rPr>
              <a:t>Comparison of normalised blue spectra of WS1 and WS2 with those of the prototype LBV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1800">
                <a:solidFill>
                  <a:srgbClr val="000000"/>
                </a:solidFill>
                <a:ea typeface="msmincho" charset="0"/>
                <a:cs typeface="msmincho" charset="0"/>
              </a:rPr>
              <a:t>P Cygni and cLBV MN112. The principal lines and most prominent DIBs are identified.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Search for new Luminous Blue Variables (4)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35000" y="2101850"/>
            <a:ext cx="8724900" cy="504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u="sng">
              <a:solidFill>
                <a:srgbClr val="00AE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FF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371600" y="1600200"/>
            <a:ext cx="7543800" cy="101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>
                <a:solidFill>
                  <a:srgbClr val="000080"/>
                </a:solidFill>
                <a:ea typeface="msmincho" charset="0"/>
                <a:cs typeface="msmincho" charset="0"/>
              </a:rPr>
              <a:t>Todt , Kniazev, et al.,  2013, MNRAS, 430, 2302</a:t>
            </a: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b="1">
                <a:solidFill>
                  <a:srgbClr val="000000"/>
                </a:solidFill>
                <a:ea typeface="msmincho" charset="0"/>
                <a:cs typeface="msmincho" charset="0"/>
              </a:rPr>
              <a:t>In this work we reported the spectroscopic identification of another rare [WN] star, the CS of Abell 48.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711450"/>
            <a:ext cx="6656388" cy="4603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47663" y="2743200"/>
            <a:ext cx="2395537" cy="434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404" rIns="0" bIns="0"/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One-dimensional reduced spectra of the central star of Abell 48 (top) and nebula (bottom). The total exposure time is 3x900s.</a:t>
            </a: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endParaRPr lang="en-US" sz="22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Most of the detected strong emission lines of the nebula are marked.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Search for new Luminous Blue Variables (5)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635000" y="2101850"/>
            <a:ext cx="8724900" cy="5049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764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b="1" u="sng">
              <a:solidFill>
                <a:srgbClr val="00AE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FF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71600" y="1600200"/>
            <a:ext cx="7543800" cy="101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en-US" b="1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28600"/>
            <a:ext cx="3686175" cy="700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71450" y="1560513"/>
            <a:ext cx="5864225" cy="5392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404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Ha intensity and radial velocity distribution along the slit.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 i="1">
                <a:solidFill>
                  <a:srgbClr val="800000"/>
                </a:solidFill>
                <a:ea typeface="msmincho" charset="0"/>
                <a:cs typeface="msmincho" charset="0"/>
              </a:rPr>
              <a:t>Upper panel:</a:t>
            </a: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 DSS-II red band image of Abell 48 with the position of the 1.25 arcsec slit shown by dashed lines.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 i="1">
                <a:solidFill>
                  <a:srgbClr val="800000"/>
                </a:solidFill>
                <a:ea typeface="msmincho" charset="0"/>
                <a:cs typeface="msmincho" charset="0"/>
              </a:rPr>
              <a:t>Middle panel:</a:t>
            </a: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 The relative flux of the Ha-line along the slit after continuum subtraction. N-S direction of the slit is shown. The vertical line at r=0 corresponds to the position of the CS. The region r+/-2 arcsec is shown with vertical, dashed lines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to mark the area, where the average velocity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V_hel = 50.4 +/- 4.2 km/s was calculated.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 i="1">
                <a:solidFill>
                  <a:srgbClr val="800000"/>
                </a:solidFill>
                <a:ea typeface="msmincho" charset="0"/>
                <a:cs typeface="msmincho" charset="0"/>
              </a:rPr>
              <a:t>Bottom panel:</a:t>
            </a: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 The velocity profile of the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Ha line, corrected by using the night-sky line [OI]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6363 </a:t>
            </a:r>
            <a:r>
              <a:rPr lang="en-US" sz="2200">
                <a:solidFill>
                  <a:srgbClr val="000000"/>
                </a:solidFill>
                <a:latin typeface="DejaVu Sans" charset="0"/>
                <a:cs typeface="DejaVu Sans" charset="0"/>
              </a:rPr>
              <a:t>Å</a:t>
            </a: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. The horizontal line indicates the calculated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Velocity 50.4 km/s, that has to be close to the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heliocentric velocity of the CS.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The PNe in the area of CMa dwarf galaxy (1) </a:t>
            </a:r>
            <a:r>
              <a:rPr lang="en-US" sz="2600"/>
              <a:t>(Kniazev: </a:t>
            </a:r>
            <a:r>
              <a:rPr lang="en-US" sz="2600">
                <a:solidFill>
                  <a:srgbClr val="0000FF"/>
                </a:solidFill>
              </a:rPr>
              <a:t>2011-3-RSA-003+2012-2-RSA-001</a:t>
            </a:r>
            <a:r>
              <a:rPr lang="en-US" sz="2600"/>
              <a:t>)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1243013"/>
            <a:ext cx="5943600" cy="6124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The PNe in the area of CMa dwarf galaxy (2)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9125" y="6521450"/>
            <a:ext cx="8764588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From the total sample of 39 PNe and PNe candidates, 28 were observed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up to now using SALT and 1.9m SAAO telescopes.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289050"/>
            <a:ext cx="5943600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The PNe in the area of CMa dwarf galaxy (3)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9125" y="6521450"/>
            <a:ext cx="8764588" cy="67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From the total sample of 39 PNe and PNe candidates, 28 were observed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up to now using SALT and 1.9m SAAO telescopes.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25563"/>
            <a:ext cx="7315200" cy="5075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66763" y="107950"/>
            <a:ext cx="8605837" cy="1263650"/>
          </a:xfrm>
          <a:ln/>
        </p:spPr>
        <p:txBody>
          <a:bodyPr tIns="31752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/>
              <a:t>The PNe in the area of CMa dwarf galaxy (4)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00850" y="1952625"/>
            <a:ext cx="3275013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192713" y="6437313"/>
            <a:ext cx="4195762" cy="79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5088" y="1828800"/>
            <a:ext cx="4049712" cy="4789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Pilot results on observations of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first 7 PNe are published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>
                <a:solidFill>
                  <a:srgbClr val="000000"/>
                </a:solidFill>
                <a:ea typeface="msmincho" charset="0"/>
                <a:cs typeface="msmincho" charset="0"/>
              </a:rPr>
              <a:t>in </a:t>
            </a:r>
            <a:r>
              <a:rPr lang="en-US" b="1">
                <a:solidFill>
                  <a:srgbClr val="800000"/>
                </a:solidFill>
                <a:ea typeface="msmincho" charset="0"/>
                <a:cs typeface="msmincho" charset="0"/>
              </a:rPr>
              <a:t>Kniazev 2012, Astronomy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b="1">
                <a:solidFill>
                  <a:srgbClr val="800000"/>
                </a:solidFill>
                <a:ea typeface="msmincho" charset="0"/>
                <a:cs typeface="msmincho" charset="0"/>
              </a:rPr>
              <a:t>Letters, 38, 707: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α-element/oxygen abundance ratios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log(Ne/O), log(S/O), and log(Cl/O)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for HII regions versus oxygen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abundance. The large filled circles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represent the calculated abundance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ratios for some of the PNe. 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The measured ratios for PNe from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this paper are indicated by the open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squares together with their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200">
                <a:solidFill>
                  <a:srgbClr val="000000"/>
                </a:solidFill>
                <a:ea typeface="msmincho" charset="0"/>
                <a:cs typeface="msmincho" charset="0"/>
              </a:rPr>
              <a:t>±1σ errors. 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220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371600"/>
            <a:ext cx="5715000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ahoma"/>
        <a:ea typeface="msgothic"/>
        <a:cs typeface="msgothic"/>
      </a:majorFont>
      <a:minorFont>
        <a:latin typeface="Tahoma"/>
        <a:ea typeface="msgothic"/>
        <a:cs typeface="ms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7168</TotalTime>
  <Words>801</Words>
  <PresentationFormat>Custom</PresentationFormat>
  <Paragraphs>111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Times New Roman</vt:lpstr>
      <vt:lpstr>msmincho</vt:lpstr>
      <vt:lpstr>Tahoma</vt:lpstr>
      <vt:lpstr>msgothic</vt:lpstr>
      <vt:lpstr>Arial</vt:lpstr>
      <vt:lpstr>Arial Unicode MS</vt:lpstr>
      <vt:lpstr>DejaVu Sans</vt:lpstr>
      <vt:lpstr>Wingdings</vt:lpstr>
      <vt:lpstr>StarSymbol</vt:lpstr>
      <vt:lpstr>Office Theme</vt:lpstr>
      <vt:lpstr>Office Theme</vt:lpstr>
      <vt:lpstr>Office Theme</vt:lpstr>
      <vt:lpstr>Office Theme</vt:lpstr>
      <vt:lpstr>Search for new Luminous Blue Variables (1)  (Kniazev: 2011-3-RSA_OTH-002 + 2013-1-RSA_OTH-014)</vt:lpstr>
      <vt:lpstr>Search for new Luminous Blue Variables (2)</vt:lpstr>
      <vt:lpstr>Search for new Luminous Blue Variables (3)</vt:lpstr>
      <vt:lpstr>Search for new Luminous Blue Variables (4)</vt:lpstr>
      <vt:lpstr>Search for new Luminous Blue Variables (5)</vt:lpstr>
      <vt:lpstr>The PNe in the area of CMa dwarf galaxy (1) (Kniazev: 2011-3-RSA-003+2012-2-RSA-001)</vt:lpstr>
      <vt:lpstr>The PNe in the area of CMa dwarf galaxy (2)</vt:lpstr>
      <vt:lpstr>The PNe in the area of CMa dwarf galaxy (3)</vt:lpstr>
      <vt:lpstr>The PNe in the area of CMa dwarf galaxy (4)</vt:lpstr>
      <vt:lpstr>The PNe in the area of CMa dwarf galaxy (5)</vt:lpstr>
      <vt:lpstr> The Eridanus void galaxies: census and evolutionary status (1) (Kniazev: 2012-1-RSA-001+2012-2-RSA_OTH-004)</vt:lpstr>
      <vt:lpstr>The Eridanus void galaxies: census and evolutionary status (2)</vt:lpstr>
      <vt:lpstr>The Eridanus void galaxies: census and evolutionary status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с серебром</dc:title>
  <dc:subject>Шаблон презентации</dc:subject>
  <dc:creator>David Buckley</dc:creator>
  <dc:description>Шаблон проекта  ooextras.org.
http://www.ooextras.org/
лицезия LGPL</dc:description>
  <cp:lastModifiedBy>dibnob</cp:lastModifiedBy>
  <cp:revision>442</cp:revision>
  <cp:lastPrinted>1601-01-01T00:00:00Z</cp:lastPrinted>
  <dcterms:created xsi:type="dcterms:W3CDTF">2004-05-19T19:20:42Z</dcterms:created>
  <dcterms:modified xsi:type="dcterms:W3CDTF">2013-05-19T16:01:13Z</dcterms:modified>
</cp:coreProperties>
</file>